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46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9/5/2022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9/5/2022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9/5/2022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9/5/2022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9/5/2022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9/5/2022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9/5/2022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www.ebooks4greeks.gr/?s=%CF%88%CE%B7%CE%BB%CE%B1+%CE%B2%CE%BF%CF%85%CE%BD%CE%B1"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214554"/>
            <a:ext cx="8229600" cy="1143000"/>
          </a:xfrm>
        </p:spPr>
        <p:txBody>
          <a:bodyPr>
            <a:normAutofit fontScale="90000"/>
          </a:bodyPr>
          <a:lstStyle/>
          <a:p>
            <a:r>
              <a:rPr lang="el-GR" dirty="0" smtClean="0"/>
              <a:t> Ε  ΤΑΞΗ  2021-2022</a:t>
            </a:r>
            <a:br>
              <a:rPr lang="el-GR" dirty="0" smtClean="0"/>
            </a:br>
            <a:r>
              <a:rPr lang="el-GR" dirty="0" smtClean="0"/>
              <a:t>ΕΝΔΙΑΦΕΡΟΜΑΙ ΚΑΙ ΕΝΕΡΓΩ- ΚΟΙΝΩΝΙΚΗ ΣΥΝΑΙΣΘΗΣΗ ΚΑΙ ΕΥΘΥΝΗ</a:t>
            </a:r>
            <a:br>
              <a:rPr lang="el-GR" dirty="0" smtClean="0"/>
            </a:br>
            <a:r>
              <a:rPr lang="el-GR" dirty="0" smtClean="0"/>
              <a:t/>
            </a:r>
            <a:br>
              <a:rPr lang="el-GR" dirty="0" smtClean="0"/>
            </a:br>
            <a:r>
              <a:rPr lang="el-GR" dirty="0" smtClean="0"/>
              <a:t>ΕΘΕΛΟΝΤΙΣΜΟΣ ΔΙΑΜΕΣΟΛΑΒΗΣΗ</a:t>
            </a:r>
            <a:br>
              <a:rPr lang="el-GR" dirty="0" smtClean="0"/>
            </a:br>
            <a:r>
              <a:rPr lang="el-GR" sz="3600" dirty="0" smtClean="0"/>
              <a:t>υπεύθυνη εκπαιδευτικός </a:t>
            </a:r>
            <a:br>
              <a:rPr lang="el-GR" sz="3600" dirty="0" smtClean="0"/>
            </a:br>
            <a:r>
              <a:rPr lang="el-GR" sz="3600" dirty="0" smtClean="0"/>
              <a:t>Αγγελική Αντωνίου</a:t>
            </a:r>
            <a:r>
              <a:rPr lang="el-GR" dirty="0" smtClean="0"/>
              <a:t/>
            </a:r>
            <a:br>
              <a:rPr lang="el-GR" dirty="0" smtClean="0"/>
            </a:b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4868874"/>
          </a:xfrm>
        </p:spPr>
        <p:txBody>
          <a:bodyPr>
            <a:normAutofit/>
          </a:bodyPr>
          <a:lstStyle/>
          <a:p>
            <a:r>
              <a:rPr lang="el-GR" dirty="0" smtClean="0"/>
              <a:t>ΜΕΣΑ ΑΠΟ ΤΑ ΜΑΤΙΑ ΤΟΥ ΑΛΛΟΥ</a:t>
            </a:r>
            <a:br>
              <a:rPr lang="el-GR" dirty="0" smtClean="0"/>
            </a:br>
            <a:r>
              <a:rPr lang="el-GR" sz="2800" dirty="0" smtClean="0"/>
              <a:t/>
            </a:r>
            <a:br>
              <a:rPr lang="el-GR" sz="2800" dirty="0" smtClean="0"/>
            </a:br>
            <a:r>
              <a:rPr lang="el-GR" sz="2800" dirty="0" smtClean="0"/>
              <a:t>Γνωρίσαμε τον εαυτό μας και τα συναισθήματά μας, αναγνωρίσαμε αυτό που μας πληγώνει, είδαμε μια άλλη οπτική, ακούσαμε τον άλλον, δομήσαμε το λεξιλόγιο των συναισθημάτων, αναπτύξαμε δεξιότητες  επικοινωνίας, δράσαμε</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733246"/>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Εκπαιδευτικό Υλικό/ Συνδέσεις</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Α. </a:t>
            </a:r>
            <a:r>
              <a:rPr kumimoji="0" lang="el-GR" sz="1400" b="1" i="0" u="none" strike="noStrike" cap="none" normalizeH="0" baseline="0" dirty="0" smtClean="0">
                <a:ln>
                  <a:noFill/>
                </a:ln>
                <a:solidFill>
                  <a:schemeClr val="tx1"/>
                </a:solidFill>
                <a:effectLst/>
                <a:latin typeface="Arial" pitchFamily="34" charset="0"/>
                <a:ea typeface="Calibri" pitchFamily="34" charset="0"/>
                <a:cs typeface="Arial" pitchFamily="34" charset="0"/>
                <a:hlinkClick r:id="rId2"/>
              </a:rPr>
              <a:t>https://www.ebooks4greeks.gr/?s=%CF%88%CE%B7%CE%BB%CE%B1+%CE%B2%CE%BF%CF%85%CE%BD%CE%B1</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Β.  Οδηγίες για «το παιχνίδι των διδύμων» (3ο εργαστήριο) Το «παιχνίδι των διδύμων» αποτελεί μια </a:t>
            </a:r>
            <a:r>
              <a:rPr kumimoji="0" lang="el-GR" sz="1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παιχνιώδη</a:t>
            </a:r>
            <a:r>
              <a:rPr kumimoji="0" lang="el-GR"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δραστηριότητα σε μια διαδικασία ανεύρεσης και αποτύπωσης της συναισθηματικής κατάστασης του άλλου, όπως αυτή που αποτυπώνεται μέσα από μια προφορική διήγησή του. Επί της ουσίας, όταν το παιδί σχολιάζει την ιστορία που διηγείται το ζευγάρι του, εμπλέκεται σε μια διαδικασία αντικατοπτρισμού των συναισθημάτων του άλλου. Ταυτόχρονα, αποτελεί άσκηση </a:t>
            </a:r>
            <a:r>
              <a:rPr kumimoji="0" lang="el-GR" sz="1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ενσυναισθητικής</a:t>
            </a:r>
            <a:r>
              <a:rPr kumimoji="0" lang="el-GR"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ακρίβειας, για την αποτύπωση με όσο το δυνατό μεγαλύτερη αντιστοιχία όσων ακούει να περιγράφονται. Αναλυτικότερα: Ένα παιδί διηγείται προφορικά μια περιπέτειά του, ένα χαρούμενο συμβάν ή μία άλλη ανάμνησή του και το δεύτερο παιδί ακούει. Οι οδηγίες είναι ότι ο/η ακροατής/</a:t>
            </a:r>
            <a:r>
              <a:rPr kumimoji="0" lang="el-GR" sz="1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τρια</a:t>
            </a:r>
            <a:r>
              <a:rPr kumimoji="0" lang="el-GR"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της ιστορίας κάθε τόσο θα πρέπει να διακόπτει τον/την ομιλητή/</a:t>
            </a:r>
            <a:r>
              <a:rPr kumimoji="0" lang="el-GR" sz="1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τρια</a:t>
            </a:r>
            <a:r>
              <a:rPr kumimoji="0" lang="el-GR"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και να του λέει πώς αισθάνεται, μιλώντας στο </a:t>
            </a:r>
            <a:r>
              <a:rPr kumimoji="0" lang="el-GR" sz="1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α΄</a:t>
            </a:r>
            <a:r>
              <a:rPr kumimoji="0" lang="el-GR"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πρόσωπο. Παράδειγμα: Ομιλητής: Ξεκίνησα χτες για το σχολείο… Ακροατής: Ήμουν πολύ χαρούμενος… Κάθε φορά που ο/η ομιλητής/</a:t>
            </a:r>
            <a:r>
              <a:rPr kumimoji="0" lang="el-GR" sz="1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τρια</a:t>
            </a:r>
            <a:r>
              <a:rPr kumimoji="0" lang="el-GR"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ενημερώνει ότι ο/η ακροατής /</a:t>
            </a:r>
            <a:r>
              <a:rPr kumimoji="0" lang="el-GR" sz="1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τρια</a:t>
            </a:r>
            <a:r>
              <a:rPr kumimoji="0" lang="el-GR"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ήταν ακριβής στην αποτύπωση του συναισθήματος, το ζευγάρι το σημειώνει. Στη συνέχεια, τα παιδιά εναλλάσσουν τους ρόλους τους. Σημείωση: Ο/η εκπαιδευτικός ενημερώνει ότι κάποια στιγμή, όταν θα δώσει εκείνος/η το σύνθημα, θα πρέπει να παίξουν το παιχνίδι με αναστροφή των ρόλων και τους θυμίζει ότι θα πρέπει να παραμερίσουν τις απόψεις τους και τις δικές τους σκέψεις και συναισθήματα και να δώσουν προσοχή σε αυτό που σκέφτεται και αισθάνεται το άλλο άτομο. Εδώ, ίσως είναι χρήσιμη και η μοντελοποίηση της διαδικασίας με 2 παιδιά εθελοντές/</a:t>
            </a:r>
            <a:r>
              <a:rPr kumimoji="0" lang="el-GR" sz="1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ντριες</a:t>
            </a:r>
            <a:r>
              <a:rPr kumimoji="0" lang="el-GR"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πριν ξεκινήσει το παιχνίδι</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Γ. Καλλιέργεια και ανάπτυξη της </a:t>
            </a:r>
            <a:r>
              <a:rPr kumimoji="0" lang="el-GR" sz="1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ενσυναίσθησης</a:t>
            </a:r>
            <a:r>
              <a:rPr kumimoji="0" lang="el-GR"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μετά την ανάγνωση λογοτεχνικών κειμένων Η ρουτίνα σκέψης που προτείνεται εδώ βοηθάει περισσότερο στην αναγνώριση, κατανόηση και την εμβάθυνση της θέσης του άλλου και της προοπτικής θεώρησής του και προσφέρεται για την καλλιέργεια και ανάπτυξη της </a:t>
            </a:r>
            <a:r>
              <a:rPr kumimoji="0" lang="el-GR" sz="1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ενσυναίσθησης</a:t>
            </a:r>
            <a:r>
              <a:rPr kumimoji="0" lang="el-GR"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μετά την ανάγνωση λογοτεχνικών κειμένων (προτείνεται ως γραπτή εργασία). </a:t>
            </a:r>
            <a:r>
              <a:rPr kumimoji="0" lang="el-GR" sz="1400" b="0" i="0" u="none" strike="noStrike" cap="none" normalizeH="0" baseline="0" dirty="0" smtClean="0">
                <a:ln>
                  <a:noFill/>
                </a:ln>
                <a:solidFill>
                  <a:schemeClr val="tx1"/>
                </a:solidFill>
                <a:effectLst/>
                <a:latin typeface="Calibri" pitchFamily="34" charset="0"/>
                <a:ea typeface="Calibri" pitchFamily="34" charset="0"/>
                <a:cs typeface="Calibri" pitchFamily="34" charset="0"/>
                <a:sym typeface="Symbol" pitchFamily="18" charset="2"/>
              </a:rPr>
              <a:t></a:t>
            </a:r>
            <a:r>
              <a:rPr kumimoji="0" lang="el-GR"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Ποιον χαρακτήρα διάλεξες για να διηγηθείς την ιστορία του; </a:t>
            </a:r>
            <a:r>
              <a:rPr kumimoji="0" lang="el-GR" sz="1400" b="0" i="0" u="none" strike="noStrike" cap="none" normalizeH="0" baseline="0" dirty="0" smtClean="0">
                <a:ln>
                  <a:noFill/>
                </a:ln>
                <a:solidFill>
                  <a:schemeClr val="tx1"/>
                </a:solidFill>
                <a:effectLst/>
                <a:latin typeface="Calibri" pitchFamily="34" charset="0"/>
                <a:ea typeface="Calibri" pitchFamily="34" charset="0"/>
                <a:cs typeface="Calibri" pitchFamily="34" charset="0"/>
                <a:sym typeface="Symbol" pitchFamily="18" charset="2"/>
              </a:rPr>
              <a:t></a:t>
            </a:r>
            <a:r>
              <a:rPr kumimoji="0" lang="el-GR"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Γιατί επέλεξες αυτόν τον χαρακτήρα; </a:t>
            </a:r>
            <a:r>
              <a:rPr kumimoji="0" lang="el-GR" sz="1400" b="0" i="0" u="none" strike="noStrike" cap="none" normalizeH="0" baseline="0" dirty="0" smtClean="0">
                <a:ln>
                  <a:noFill/>
                </a:ln>
                <a:solidFill>
                  <a:schemeClr val="tx1"/>
                </a:solidFill>
                <a:effectLst/>
                <a:latin typeface="Calibri" pitchFamily="34" charset="0"/>
                <a:ea typeface="Calibri" pitchFamily="34" charset="0"/>
                <a:cs typeface="Calibri" pitchFamily="34" charset="0"/>
                <a:sym typeface="Symbol" pitchFamily="18" charset="2"/>
              </a:rPr>
              <a:t></a:t>
            </a:r>
            <a:r>
              <a:rPr kumimoji="0" lang="el-GR"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Ποια πρόσκληση αντιμετώπισε; </a:t>
            </a:r>
            <a:r>
              <a:rPr kumimoji="0" lang="el-GR" sz="1400" b="0" i="0" u="none" strike="noStrike" cap="none" normalizeH="0" baseline="0" dirty="0" smtClean="0">
                <a:ln>
                  <a:noFill/>
                </a:ln>
                <a:solidFill>
                  <a:schemeClr val="tx1"/>
                </a:solidFill>
                <a:effectLst/>
                <a:latin typeface="Calibri" pitchFamily="34" charset="0"/>
                <a:ea typeface="Calibri" pitchFamily="34" charset="0"/>
                <a:cs typeface="Calibri" pitchFamily="34" charset="0"/>
                <a:sym typeface="Symbol" pitchFamily="18" charset="2"/>
              </a:rPr>
              <a:t></a:t>
            </a:r>
            <a:r>
              <a:rPr kumimoji="0" lang="el-GR"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Σου θύμισε κάποιον/α που ξέρεις ή τον εαυτό σου; </a:t>
            </a:r>
            <a:r>
              <a:rPr kumimoji="0" lang="el-GR" sz="1400" b="0" i="0" u="none" strike="noStrike" cap="none" normalizeH="0" baseline="0" dirty="0" smtClean="0">
                <a:ln>
                  <a:noFill/>
                </a:ln>
                <a:solidFill>
                  <a:schemeClr val="tx1"/>
                </a:solidFill>
                <a:effectLst/>
                <a:latin typeface="Calibri" pitchFamily="34" charset="0"/>
                <a:ea typeface="Calibri" pitchFamily="34" charset="0"/>
                <a:cs typeface="Calibri" pitchFamily="34" charset="0"/>
                <a:sym typeface="Symbol" pitchFamily="18" charset="2"/>
              </a:rPr>
              <a:t></a:t>
            </a:r>
            <a:r>
              <a:rPr kumimoji="0" lang="el-GR"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Αν ήσουν στην ίδια κατάσταση μαζί του/της, τι θα έκανες; </a:t>
            </a:r>
            <a:r>
              <a:rPr kumimoji="0" lang="el-GR" sz="1400" b="0" i="0" u="none" strike="noStrike" cap="none" normalizeH="0" baseline="0" dirty="0" smtClean="0">
                <a:ln>
                  <a:noFill/>
                </a:ln>
                <a:solidFill>
                  <a:schemeClr val="tx1"/>
                </a:solidFill>
                <a:effectLst/>
                <a:latin typeface="Calibri" pitchFamily="34" charset="0"/>
                <a:ea typeface="Calibri" pitchFamily="34" charset="0"/>
                <a:cs typeface="Calibri" pitchFamily="34" charset="0"/>
                <a:sym typeface="Symbol" pitchFamily="18" charset="2"/>
              </a:rPr>
              <a:t></a:t>
            </a:r>
            <a:r>
              <a:rPr kumimoji="0" lang="el-GR"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Αν γινόσουν κι εσύ ένας ήρωας της ιστορίας, τι σχέση θα είχες μαζί του; </a:t>
            </a:r>
            <a:r>
              <a:rPr kumimoji="0" lang="el-GR" sz="1400" b="0" i="0" u="none" strike="noStrike" cap="none" normalizeH="0" baseline="0" dirty="0" smtClean="0">
                <a:ln>
                  <a:noFill/>
                </a:ln>
                <a:solidFill>
                  <a:schemeClr val="tx1"/>
                </a:solidFill>
                <a:effectLst/>
                <a:latin typeface="Calibri" pitchFamily="34" charset="0"/>
                <a:ea typeface="Calibri" pitchFamily="34" charset="0"/>
                <a:cs typeface="Calibri" pitchFamily="34" charset="0"/>
                <a:sym typeface="Symbol" pitchFamily="18" charset="2"/>
              </a:rPr>
              <a:t></a:t>
            </a:r>
            <a:r>
              <a:rPr kumimoji="0" lang="el-GR"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Τι θα ήθελες να κάνετε μαζί; </a:t>
            </a:r>
            <a:r>
              <a:rPr kumimoji="0" lang="el-GR" sz="1400" b="0" i="0" u="none" strike="noStrike" cap="none" normalizeH="0" baseline="0" dirty="0" smtClean="0">
                <a:ln>
                  <a:noFill/>
                </a:ln>
                <a:solidFill>
                  <a:schemeClr val="tx1"/>
                </a:solidFill>
                <a:effectLst/>
                <a:latin typeface="Calibri" pitchFamily="34" charset="0"/>
                <a:ea typeface="Calibri" pitchFamily="34" charset="0"/>
                <a:cs typeface="Calibri" pitchFamily="34" charset="0"/>
                <a:sym typeface="Symbol" pitchFamily="18" charset="2"/>
              </a:rPr>
              <a:t></a:t>
            </a:r>
            <a:r>
              <a:rPr kumimoji="0" lang="el-GR"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Αν θα μπορούσες να τον ρωτήσεις κάτι, τι θα τον ρώταγες;</a:t>
            </a:r>
            <a:r>
              <a:rPr kumimoji="0" lang="el-GR" sz="1400" b="0" i="0" u="none" strike="noStrike" cap="none" normalizeH="0" baseline="0" dirty="0" smtClean="0">
                <a:ln>
                  <a:noFill/>
                </a:ln>
                <a:solidFill>
                  <a:schemeClr val="tx1"/>
                </a:solidFill>
                <a:effectLst/>
                <a:latin typeface="Calibri" pitchFamily="34" charset="0"/>
                <a:cs typeface="Calibri" pitchFamily="34" charset="0"/>
                <a:sym typeface="Symbol" pitchFamily="18" charset="2"/>
              </a:rPr>
              <a:t> </a:t>
            </a:r>
            <a:endParaRPr kumimoji="0" lang="el-GR" sz="1400" b="0" i="0" u="none" strike="noStrike" cap="none" normalizeH="0" baseline="0" dirty="0" smtClean="0">
              <a:ln>
                <a:noFill/>
              </a:ln>
              <a:solidFill>
                <a:schemeClr val="tx1"/>
              </a:solidFill>
              <a:effectLst/>
              <a:latin typeface="Calibri" pitchFamily="34" charset="0"/>
              <a:ea typeface="Calibri" pitchFamily="34" charset="0"/>
              <a:cs typeface="Calibri" pitchFamily="34" charset="0"/>
              <a:sym typeface="Symbol" pitchFamily="18" charset="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Το παιχνίδι των διδύμων</a:t>
            </a:r>
            <a:br>
              <a:rPr lang="el-GR" dirty="0" smtClean="0"/>
            </a:br>
            <a:r>
              <a:rPr lang="el-GR" dirty="0" smtClean="0"/>
              <a:t>κλήρωση</a:t>
            </a:r>
            <a:endParaRPr lang="el-GR" dirty="0"/>
          </a:p>
        </p:txBody>
      </p:sp>
      <p:pic>
        <p:nvPicPr>
          <p:cNvPr id="17410" name="Picture 2" descr="Άνοιγμα φωτογραφίας"/>
          <p:cNvPicPr>
            <a:picLocks noChangeAspect="1" noChangeArrowheads="1"/>
          </p:cNvPicPr>
          <p:nvPr/>
        </p:nvPicPr>
        <p:blipFill>
          <a:blip r:embed="rId2" cstate="print"/>
          <a:srcRect/>
          <a:stretch>
            <a:fillRect/>
          </a:stretch>
        </p:blipFill>
        <p:spPr bwMode="auto">
          <a:xfrm>
            <a:off x="3059832" y="2276872"/>
            <a:ext cx="2905125" cy="3943350"/>
          </a:xfrm>
          <a:prstGeom prst="rect">
            <a:avLst/>
          </a:prstGeom>
          <a:noFill/>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445</Words>
  <Application>Microsoft Office PowerPoint</Application>
  <PresentationFormat>Προβολή στην οθόνη (4:3)</PresentationFormat>
  <Paragraphs>7</Paragraphs>
  <Slides>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Θέμα του Office</vt:lpstr>
      <vt:lpstr> Ε  ΤΑΞΗ  2021-2022 ΕΝΔΙΑΦΕΡΟΜΑΙ ΚΑΙ ΕΝΕΡΓΩ- ΚΟΙΝΩΝΙΚΗ ΣΥΝΑΙΣΘΗΣΗ ΚΑΙ ΕΥΘΥΝΗ  ΕΘΕΛΟΝΤΙΣΜΟΣ ΔΙΑΜΕΣΟΛΑΒΗΣΗ υπεύθυνη εκπαιδευτικός  Αγγελική Αντωνίου </vt:lpstr>
      <vt:lpstr>ΜΕΣΑ ΑΠΟ ΤΑ ΜΑΤΙΑ ΤΟΥ ΑΛΛΟΥ  Γνωρίσαμε τον εαυτό μας και τα συναισθήματά μας, αναγνωρίσαμε αυτό που μας πληγώνει, είδαμε μια άλλη οπτική, ακούσαμε τον άλλον, δομήσαμε το λεξιλόγιο των συναισθημάτων, αναπτύξαμε δεξιότητες  επικοινωνίας, δράσαμε</vt:lpstr>
      <vt:lpstr>Διαφάνεια 3</vt:lpstr>
      <vt:lpstr>Το παιχνίδι των διδύμων κλήρωση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Ε  ΤΑΞΗ  2021-2022 ΕΝΔΙΑΦΕΡΟΜΑΙ ΚΑΙ ΕΝΕΡΓΩ- ΚΟΙΝΩΝΙΚΗ ΣΥΝΑΙΣΘΗΣΗ ΚΑΙ ΕΥΘΥΝΗ  ΕΘΕΛΟΝΤΙΣΜΟΣ ΔΙΑΜΕΣΟΛΑΒΗΣΗ υπεύθυνη εκπαιδευτικός  Αγγελική Αντωνίου </dc:title>
  <dc:creator>User</dc:creator>
  <cp:lastModifiedBy>User</cp:lastModifiedBy>
  <cp:revision>3</cp:revision>
  <dcterms:created xsi:type="dcterms:W3CDTF">2022-05-09T07:12:01Z</dcterms:created>
  <dcterms:modified xsi:type="dcterms:W3CDTF">2022-05-09T15:28:56Z</dcterms:modified>
</cp:coreProperties>
</file>